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615" r:id="rId2"/>
    <p:sldId id="617" r:id="rId3"/>
    <p:sldId id="618" r:id="rId4"/>
    <p:sldId id="619" r:id="rId5"/>
    <p:sldId id="620" r:id="rId6"/>
    <p:sldId id="621" r:id="rId7"/>
    <p:sldId id="622" r:id="rId8"/>
    <p:sldId id="623" r:id="rId9"/>
    <p:sldId id="626" r:id="rId10"/>
    <p:sldId id="624" r:id="rId11"/>
    <p:sldId id="625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1"/>
    <p:restoredTop sz="94586"/>
  </p:normalViewPr>
  <p:slideViewPr>
    <p:cSldViewPr snapToGrid="0" snapToObjects="1">
      <p:cViewPr varScale="1">
        <p:scale>
          <a:sx n="120" d="100"/>
          <a:sy n="120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3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4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72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3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433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5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2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15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93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17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17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1970-AECA-D040-AE77-23136ED1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559B-C657-744E-A9FE-146F9CA98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u="sng" dirty="0" err="1"/>
              <a:t>MonthlyIncome</a:t>
            </a:r>
            <a:r>
              <a:rPr lang="en-US" sz="2000" u="sng" dirty="0"/>
              <a:t> vs Attrition</a:t>
            </a:r>
          </a:p>
          <a:p>
            <a:endParaRPr lang="en-US" sz="2000" u="sng" dirty="0"/>
          </a:p>
          <a:p>
            <a:endParaRPr lang="en-US" sz="20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41A8-9ACF-3043-A564-7C3E9F3E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4" y="2365512"/>
            <a:ext cx="7414590" cy="3289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1A4A45-57AB-6842-9986-A49D56859A7E}"/>
              </a:ext>
            </a:extLst>
          </p:cNvPr>
          <p:cNvSpPr/>
          <p:nvPr/>
        </p:nvSpPr>
        <p:spPr>
          <a:xfrm>
            <a:off x="1182757" y="5706070"/>
            <a:ext cx="6848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see in General Employees have a high rate of Attrition if they are paid less</a:t>
            </a:r>
          </a:p>
        </p:txBody>
      </p:sp>
    </p:spTree>
    <p:extLst>
      <p:ext uri="{BB962C8B-B14F-4D97-AF65-F5344CB8AC3E}">
        <p14:creationId xmlns:p14="http://schemas.microsoft.com/office/powerpoint/2010/main" val="288483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FB44-1A33-3744-8F31-466D0616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788A-F74F-0C4F-A5D1-2E9FFD0F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Attrition vs Job Satisfaction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B90BE-07D5-974F-AEA2-0CA8B42F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4" y="2126974"/>
            <a:ext cx="6211957" cy="3130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FFDB1-5356-4740-9113-218B57137D10}"/>
              </a:ext>
            </a:extLst>
          </p:cNvPr>
          <p:cNvSpPr txBox="1"/>
          <p:nvPr/>
        </p:nvSpPr>
        <p:spPr>
          <a:xfrm>
            <a:off x="457200" y="5784574"/>
            <a:ext cx="846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we can see if no one is satisfied at work, they are more likely to resign. Because the lower the satisfaction the higher the rate of attrition</a:t>
            </a:r>
          </a:p>
        </p:txBody>
      </p:sp>
    </p:spTree>
    <p:extLst>
      <p:ext uri="{BB962C8B-B14F-4D97-AF65-F5344CB8AC3E}">
        <p14:creationId xmlns:p14="http://schemas.microsoft.com/office/powerpoint/2010/main" val="425897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FB44-1A33-3744-8F31-466D0616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788A-F74F-0C4F-A5D1-2E9FFD0F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Attrition vs Distance from home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FFDB1-5356-4740-9113-218B57137D10}"/>
              </a:ext>
            </a:extLst>
          </p:cNvPr>
          <p:cNvSpPr txBox="1"/>
          <p:nvPr/>
        </p:nvSpPr>
        <p:spPr>
          <a:xfrm>
            <a:off x="457200" y="5784574"/>
            <a:ext cx="846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one more analysis! Employees that commute further to work have a higher rate of attrition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8F275-4C5A-104A-B007-113CBAB5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3" y="2514600"/>
            <a:ext cx="700708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AD51-EAD0-C340-B3B4-2D6A00F3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817D-7630-F34F-9E42-097B9756E6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For predicting Attrition, I used KNN</a:t>
            </a:r>
          </a:p>
          <a:p>
            <a:r>
              <a:rPr lang="en-US" sz="1800" dirty="0"/>
              <a:t>But first I ran feature importance to rank our features</a:t>
            </a:r>
          </a:p>
          <a:p>
            <a:r>
              <a:rPr lang="en-US" sz="1800" dirty="0"/>
              <a:t>The top 12 features are the ones will use for our KNN, that’s until Job satisfaction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D90B08-05ED-934F-8ACE-1FCF0848AE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5D497-6ADB-F149-8C8D-1D712BA6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8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3CF-07AD-D140-9346-CF90C0A7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8A7-ACEB-E748-83A1-775BEE0E4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Ran my KNN with K=3</a:t>
            </a:r>
          </a:p>
          <a:p>
            <a:pPr lvl="1"/>
            <a:r>
              <a:rPr lang="en-US" sz="1400" dirty="0"/>
              <a:t>Sensitivity = 0.95</a:t>
            </a:r>
          </a:p>
          <a:p>
            <a:pPr lvl="1"/>
            <a:r>
              <a:rPr lang="en-US" sz="1400" dirty="0"/>
              <a:t>Specification = 0.05</a:t>
            </a:r>
          </a:p>
          <a:p>
            <a:pPr lvl="1"/>
            <a:r>
              <a:rPr lang="en-US" sz="1400" dirty="0"/>
              <a:t>Accuracy = 0.811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The model is not doing well at not predicting when Attrition is no</a:t>
            </a:r>
          </a:p>
        </p:txBody>
      </p:sp>
      <p:pic>
        <p:nvPicPr>
          <p:cNvPr id="10" name="Content Placeholder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12A5FA1-7E86-EF4D-9E01-FB0F3D00A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99383" y="1600200"/>
            <a:ext cx="3687417" cy="4525963"/>
          </a:xfrm>
        </p:spPr>
      </p:pic>
    </p:spTree>
    <p:extLst>
      <p:ext uri="{BB962C8B-B14F-4D97-AF65-F5344CB8AC3E}">
        <p14:creationId xmlns:p14="http://schemas.microsoft.com/office/powerpoint/2010/main" val="80640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867F-DC31-6343-B334-137F251C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3D97-D03C-3540-B5F2-E75B85587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I later iterated through different K’s to get the best Accuracy</a:t>
            </a:r>
          </a:p>
          <a:p>
            <a:r>
              <a:rPr lang="en-US" sz="1800" dirty="0"/>
              <a:t>When K = 20 we have the highest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501AC-C338-214D-BB6E-D81F39F3F5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0357" y="1749287"/>
            <a:ext cx="3846443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5881-0C18-8743-896B-7D6BEE1B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D03B-0DCB-A345-A5DE-A965943683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When K = 20 our metrics improve a little bit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8A7603-E231-5D41-8FB9-1D686142A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8530" y="1709530"/>
            <a:ext cx="3369366" cy="4416633"/>
          </a:xfrm>
        </p:spPr>
      </p:pic>
    </p:spTree>
    <p:extLst>
      <p:ext uri="{BB962C8B-B14F-4D97-AF65-F5344CB8AC3E}">
        <p14:creationId xmlns:p14="http://schemas.microsoft.com/office/powerpoint/2010/main" val="384814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755A-4E0A-BA47-9ED3-3BB84B3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Monthly Income Prediction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476A-C416-3B41-BE94-039DF85B6E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/>
              <a:t>I used Multilinear regression as my model</a:t>
            </a:r>
          </a:p>
          <a:p>
            <a:r>
              <a:rPr lang="en-US" sz="1800"/>
              <a:t>To select my features I used the stepwise model</a:t>
            </a:r>
          </a:p>
          <a:p>
            <a:r>
              <a:rPr lang="en-US" sz="1800"/>
              <a:t>The image shows the best features for my model</a:t>
            </a:r>
            <a:endParaRPr lang="en-US" sz="1800" dirty="0"/>
          </a:p>
        </p:txBody>
      </p:sp>
      <p:pic>
        <p:nvPicPr>
          <p:cNvPr id="6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3F5DE2E-2D60-784B-8312-8AB366506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9079" y="2047461"/>
            <a:ext cx="3448878" cy="3568148"/>
          </a:xfrm>
        </p:spPr>
      </p:pic>
    </p:spTree>
    <p:extLst>
      <p:ext uri="{BB962C8B-B14F-4D97-AF65-F5344CB8AC3E}">
        <p14:creationId xmlns:p14="http://schemas.microsoft.com/office/powerpoint/2010/main" val="288964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755A-4E0A-BA47-9ED3-3BB84B3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Monthly Income Prediction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476A-C416-3B41-BE94-039DF85B6E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I ran the regression with the selected features</a:t>
            </a:r>
          </a:p>
          <a:p>
            <a:r>
              <a:rPr lang="en-US" sz="1800" dirty="0"/>
              <a:t>Here are results </a:t>
            </a:r>
          </a:p>
          <a:p>
            <a:endParaRPr lang="en-US" sz="1800" dirty="0"/>
          </a:p>
          <a:p>
            <a:r>
              <a:rPr lang="en-US" sz="1800" dirty="0"/>
              <a:t>My R-squared is 0.91 which is good</a:t>
            </a:r>
          </a:p>
          <a:p>
            <a:r>
              <a:rPr lang="en-US" sz="1800" dirty="0"/>
              <a:t>The RMSE </a:t>
            </a:r>
            <a:r>
              <a:rPr lang="en-US" sz="1800"/>
              <a:t>= 1362</a:t>
            </a:r>
            <a:endParaRPr lang="en-US" sz="1800" dirty="0"/>
          </a:p>
        </p:txBody>
      </p:sp>
      <p:pic>
        <p:nvPicPr>
          <p:cNvPr id="8" name="Content Placeholder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073FE15-F4A1-FF40-8CE5-E48DE3E150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5800" y="1510748"/>
            <a:ext cx="4038600" cy="4615415"/>
          </a:xfrm>
        </p:spPr>
      </p:pic>
    </p:spTree>
    <p:extLst>
      <p:ext uri="{BB962C8B-B14F-4D97-AF65-F5344CB8AC3E}">
        <p14:creationId xmlns:p14="http://schemas.microsoft.com/office/powerpoint/2010/main" val="390195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4B51-9176-C342-9B4A-CDC9D76B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Monthly Income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22F1-823C-5340-A63D-26C2A5F97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Before we use this model here are my assumptions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As you can see we meet the assumptions:</a:t>
            </a:r>
          </a:p>
          <a:p>
            <a:pPr lvl="1"/>
            <a:r>
              <a:rPr lang="en-US" sz="1400" dirty="0"/>
              <a:t>Linearity</a:t>
            </a:r>
          </a:p>
          <a:p>
            <a:pPr lvl="1"/>
            <a:r>
              <a:rPr lang="en-US" sz="1400" dirty="0"/>
              <a:t>Normal distribution</a:t>
            </a:r>
          </a:p>
          <a:p>
            <a:pPr lvl="1"/>
            <a:r>
              <a:rPr lang="en-US" sz="1400" dirty="0"/>
              <a:t>Equal standard deviation</a:t>
            </a:r>
          </a:p>
          <a:p>
            <a:pPr lvl="1"/>
            <a:r>
              <a:rPr lang="en-US" sz="1400" dirty="0"/>
              <a:t>Independency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40A5F8-AED9-BC40-BB1C-3AB288216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9931" y="1600201"/>
            <a:ext cx="3481456" cy="2355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11A6A-26ED-534A-9AEF-18F68171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39" y="4164496"/>
            <a:ext cx="3352248" cy="24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2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F61B-20E7-B44F-B5DD-61BE79DAF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Factors That Lead to Attrition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9D90A-EF85-0541-991E-09F46D59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By </a:t>
            </a:r>
            <a:r>
              <a:rPr lang="en-US" sz="1600" dirty="0" err="1"/>
              <a:t>Muchigi</a:t>
            </a:r>
            <a:r>
              <a:rPr lang="en-US" sz="1600" dirty="0"/>
              <a:t> </a:t>
            </a:r>
            <a:r>
              <a:rPr lang="en-US" sz="1600" dirty="0" err="1"/>
              <a:t>Kimari</a:t>
            </a: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98627-7CA3-D54B-8550-F0A0871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200400"/>
            <a:ext cx="7772400" cy="3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9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84D7-C013-D944-ACC0-2F8E4B1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My factors vs Model Selection features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9EC21D3-0FAF-264D-828E-DAC93EBA8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132639"/>
              </p:ext>
            </p:extLst>
          </p:nvPr>
        </p:nvGraphicFramePr>
        <p:xfrm>
          <a:off x="1649896" y="1804676"/>
          <a:ext cx="4482547" cy="28448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2685396">
                  <a:extLst>
                    <a:ext uri="{9D8B030D-6E8A-4147-A177-3AD203B41FA5}">
                      <a16:colId xmlns:a16="http://schemas.microsoft.com/office/drawing/2014/main" val="670249891"/>
                    </a:ext>
                  </a:extLst>
                </a:gridCol>
                <a:gridCol w="1797151">
                  <a:extLst>
                    <a:ext uri="{9D8B030D-6E8A-4147-A177-3AD203B41FA5}">
                      <a16:colId xmlns:a16="http://schemas.microsoft.com/office/drawing/2014/main" val="24233039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12 KNN Model Features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My top Features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257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Over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 Income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1663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Monthly Income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491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 working Years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Jobs 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768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Years At Company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388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Stock Option Level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430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Maritial</a:t>
                      </a:r>
                      <a:r>
                        <a:rPr lang="en-US" sz="1200" u="none" strike="noStrike" dirty="0">
                          <a:effectLst/>
                        </a:rPr>
                        <a:t> Status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9213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Job Level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2055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Years in current role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107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Years with </a:t>
                      </a:r>
                      <a:r>
                        <a:rPr lang="en-US" sz="1200" u="none" strike="noStrike" dirty="0" err="1">
                          <a:effectLst/>
                        </a:rPr>
                        <a:t>curr</a:t>
                      </a:r>
                      <a:r>
                        <a:rPr lang="en-US" sz="1200" u="none" strike="noStrike" dirty="0">
                          <a:effectLst/>
                        </a:rPr>
                        <a:t> 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191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9543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Job involvement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399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 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6222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 role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61548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2475BF-67DE-2D40-BD80-92B2DD9E02DC}"/>
              </a:ext>
            </a:extLst>
          </p:cNvPr>
          <p:cNvSpPr/>
          <p:nvPr/>
        </p:nvSpPr>
        <p:spPr>
          <a:xfrm>
            <a:off x="1371600" y="5381895"/>
            <a:ext cx="5923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my Hypothesis my top features did play a part in predicting Attrition. However, I was surprised that only monthly income from my list was in </a:t>
            </a:r>
            <a:r>
              <a:rPr lang="en-US"/>
              <a:t>the top 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4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84D7-C013-D944-ACC0-2F8E4B1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/>
              <a:t>Attrition prediction for my work environment</a:t>
            </a:r>
            <a:br>
              <a:rPr lang="en-US" sz="32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A8417-B470-C342-A435-124305A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Below are my data points to feed to the model</a:t>
            </a:r>
          </a:p>
          <a:p>
            <a:pPr lvl="1"/>
            <a:r>
              <a:rPr lang="en-US" sz="1000" dirty="0"/>
              <a:t>Age = 34,</a:t>
            </a:r>
          </a:p>
          <a:p>
            <a:pPr lvl="1"/>
            <a:r>
              <a:rPr lang="en-US" sz="1000" dirty="0"/>
              <a:t>Department=3,</a:t>
            </a:r>
          </a:p>
          <a:p>
            <a:pPr lvl="1"/>
            <a:r>
              <a:rPr lang="en-US" sz="1000" dirty="0" err="1"/>
              <a:t>DistanceFromHome</a:t>
            </a:r>
            <a:r>
              <a:rPr lang="en-US" sz="1000" dirty="0"/>
              <a:t>=40,</a:t>
            </a:r>
          </a:p>
          <a:p>
            <a:pPr lvl="1"/>
            <a:r>
              <a:rPr lang="en-US" sz="1000" dirty="0" err="1"/>
              <a:t>JobInvolvement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JobLevel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JobRole</a:t>
            </a:r>
            <a:r>
              <a:rPr lang="en-US" sz="1000" dirty="0"/>
              <a:t>=7,</a:t>
            </a:r>
          </a:p>
          <a:p>
            <a:pPr lvl="1"/>
            <a:r>
              <a:rPr lang="en-US" sz="1000" dirty="0" err="1"/>
              <a:t>JobSatisfaction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MaritalStatus</a:t>
            </a:r>
            <a:r>
              <a:rPr lang="en-US" sz="1000" dirty="0"/>
              <a:t>=2,</a:t>
            </a:r>
          </a:p>
          <a:p>
            <a:pPr lvl="1"/>
            <a:r>
              <a:rPr lang="en-US" sz="1000" dirty="0" err="1"/>
              <a:t>MonthlyIncome</a:t>
            </a:r>
            <a:r>
              <a:rPr lang="en-US" sz="1000" dirty="0"/>
              <a:t>=***,</a:t>
            </a:r>
          </a:p>
          <a:p>
            <a:pPr lvl="1"/>
            <a:r>
              <a:rPr lang="en-US" sz="1000" dirty="0" err="1"/>
              <a:t>OverTime</a:t>
            </a:r>
            <a:r>
              <a:rPr lang="en-US" sz="1000" dirty="0"/>
              <a:t>=1,</a:t>
            </a:r>
          </a:p>
          <a:p>
            <a:pPr lvl="1"/>
            <a:r>
              <a:rPr lang="en-US" sz="1000" dirty="0" err="1"/>
              <a:t>StockOptionLevel</a:t>
            </a:r>
            <a:r>
              <a:rPr lang="en-US" sz="1000" dirty="0"/>
              <a:t>=0,</a:t>
            </a:r>
          </a:p>
          <a:p>
            <a:pPr lvl="1"/>
            <a:r>
              <a:rPr lang="en-US" sz="1000" dirty="0" err="1"/>
              <a:t>TotalWorkingYears</a:t>
            </a:r>
            <a:r>
              <a:rPr lang="en-US" sz="1000" dirty="0"/>
              <a:t>=7,</a:t>
            </a:r>
          </a:p>
          <a:p>
            <a:pPr lvl="1"/>
            <a:r>
              <a:rPr lang="en-US" sz="1000" dirty="0" err="1"/>
              <a:t>YearsAtCompany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YearsInCurrentRole</a:t>
            </a:r>
            <a:r>
              <a:rPr lang="en-US" sz="1000" dirty="0"/>
              <a:t>=0,</a:t>
            </a:r>
          </a:p>
          <a:p>
            <a:pPr lvl="1"/>
            <a:r>
              <a:rPr lang="en-US" sz="1000" dirty="0" err="1"/>
              <a:t>YearsWithCurrManager</a:t>
            </a:r>
            <a:r>
              <a:rPr lang="en-US" sz="1000" dirty="0"/>
              <a:t>=0</a:t>
            </a:r>
          </a:p>
          <a:p>
            <a:pPr lvl="1"/>
            <a:endParaRPr lang="en-US" sz="1000" dirty="0"/>
          </a:p>
          <a:p>
            <a:r>
              <a:rPr lang="en-US" sz="1400" dirty="0"/>
              <a:t>And the result was – No Attrition, which is right. I love my job.</a:t>
            </a:r>
          </a:p>
        </p:txBody>
      </p:sp>
    </p:spTree>
    <p:extLst>
      <p:ext uri="{BB962C8B-B14F-4D97-AF65-F5344CB8AC3E}">
        <p14:creationId xmlns:p14="http://schemas.microsoft.com/office/powerpoint/2010/main" val="394114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84D7-C013-D944-ACC0-2F8E4B1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A8417-B470-C342-A435-124305A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Overall, the project was fun because I related it to my current Job</a:t>
            </a:r>
          </a:p>
          <a:p>
            <a:r>
              <a:rPr lang="en-US" sz="1800" dirty="0"/>
              <a:t>My Hypothesis was correct</a:t>
            </a:r>
          </a:p>
          <a:p>
            <a:r>
              <a:rPr lang="en-US" sz="1800" dirty="0"/>
              <a:t>And we managed to get high accuracy metrics for the two models</a:t>
            </a:r>
          </a:p>
          <a:p>
            <a:r>
              <a:rPr lang="en-US" sz="1800" dirty="0"/>
              <a:t>However the top 3 leading factors according to KNN the cause Attrition are:</a:t>
            </a:r>
          </a:p>
          <a:p>
            <a:pPr lvl="1"/>
            <a:r>
              <a:rPr lang="en-US" sz="1400" dirty="0"/>
              <a:t>Overtime</a:t>
            </a:r>
          </a:p>
          <a:p>
            <a:pPr lvl="1"/>
            <a:r>
              <a:rPr lang="en-US" sz="1400" dirty="0"/>
              <a:t>Month Income</a:t>
            </a:r>
          </a:p>
          <a:p>
            <a:pPr lvl="1"/>
            <a:r>
              <a:rPr lang="en-US" sz="1400" dirty="0"/>
              <a:t>Total Working Years</a:t>
            </a:r>
          </a:p>
        </p:txBody>
      </p:sp>
    </p:spTree>
    <p:extLst>
      <p:ext uri="{BB962C8B-B14F-4D97-AF65-F5344CB8AC3E}">
        <p14:creationId xmlns:p14="http://schemas.microsoft.com/office/powerpoint/2010/main" val="31602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71E9-A9BD-2247-BDF0-BD9ACA3E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0301-2D69-FB4B-9A21-54309CF8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Our Data Source</a:t>
            </a:r>
          </a:p>
          <a:p>
            <a:r>
              <a:rPr lang="en-US" sz="1800" dirty="0"/>
              <a:t>Hypothesis</a:t>
            </a:r>
          </a:p>
          <a:p>
            <a:r>
              <a:rPr lang="en-US" sz="1800" dirty="0"/>
              <a:t>EDA on factors I think lead to attrition EDA</a:t>
            </a:r>
          </a:p>
          <a:p>
            <a:r>
              <a:rPr lang="en-US" sz="1800" dirty="0"/>
              <a:t>Attrition Prediction Model</a:t>
            </a:r>
          </a:p>
          <a:p>
            <a:r>
              <a:rPr lang="en-US" sz="1800" dirty="0"/>
              <a:t>Monthly Income Prediction Model</a:t>
            </a:r>
          </a:p>
          <a:p>
            <a:r>
              <a:rPr lang="en-US" sz="1800" dirty="0"/>
              <a:t>My factors vs model selection factors</a:t>
            </a:r>
          </a:p>
          <a:p>
            <a:r>
              <a:rPr lang="en-US" sz="1800" dirty="0"/>
              <a:t>Attrition prediction for my work environment</a:t>
            </a:r>
          </a:p>
          <a:p>
            <a:r>
              <a:rPr lang="en-US" sz="1800"/>
              <a:t>Conclusion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7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1A51-E4F4-E240-B746-9B97C6CE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602C4-EF82-1945-88D1-5A2BD07D5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347252" cy="4525963"/>
          </a:xfrm>
        </p:spPr>
        <p:txBody>
          <a:bodyPr/>
          <a:lstStyle/>
          <a:p>
            <a:r>
              <a:rPr lang="en-US" sz="1600" dirty="0" err="1"/>
              <a:t>CaseStudy-data.csv</a:t>
            </a:r>
            <a:r>
              <a:rPr lang="en-US" sz="1600" dirty="0"/>
              <a:t> – is the master data</a:t>
            </a:r>
          </a:p>
          <a:p>
            <a:r>
              <a:rPr lang="en-US" sz="1600" dirty="0"/>
              <a:t>It has 29 features for predicting Attrition and Monthly Income </a:t>
            </a:r>
          </a:p>
          <a:p>
            <a:r>
              <a:rPr lang="en-US" sz="1600" dirty="0"/>
              <a:t>It has 800 observations</a:t>
            </a:r>
          </a:p>
          <a:p>
            <a:r>
              <a:rPr lang="en-US" sz="1600" dirty="0"/>
              <a:t>The other data sets are:</a:t>
            </a:r>
          </a:p>
          <a:p>
            <a:pPr lvl="1"/>
            <a:r>
              <a:rPr lang="en-US" sz="1200" dirty="0"/>
              <a:t>Case2PredictionsMuchigiKimariAttrition.csv – This will be our test data set for predicting Attrition</a:t>
            </a:r>
          </a:p>
          <a:p>
            <a:pPr lvl="1"/>
            <a:r>
              <a:rPr lang="en-US" sz="1200" dirty="0"/>
              <a:t>Case2PredictionsMuchigiKimariSalary.csv – This will be our test data set for predicting monthly Salary</a:t>
            </a:r>
          </a:p>
          <a:p>
            <a:endParaRPr lang="en-US" sz="1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1B520D-3827-EF41-A9E3-33B5A1899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7252283"/>
              </p:ext>
            </p:extLst>
          </p:nvPr>
        </p:nvGraphicFramePr>
        <p:xfrm>
          <a:off x="6072809" y="1600197"/>
          <a:ext cx="2395330" cy="4525969"/>
        </p:xfrm>
        <a:graphic>
          <a:graphicData uri="http://schemas.openxmlformats.org/drawingml/2006/table">
            <a:tbl>
              <a:tblPr/>
              <a:tblGrid>
                <a:gridCol w="2395330">
                  <a:extLst>
                    <a:ext uri="{9D8B030D-6E8A-4147-A177-3AD203B41FA5}">
                      <a16:colId xmlns:a16="http://schemas.microsoft.com/office/drawing/2014/main" val="74988072"/>
                    </a:ext>
                  </a:extLst>
                </a:gridCol>
              </a:tblGrid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12372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12384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21385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BusinessTravel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48248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DailyRate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20958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63802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DistanceFromHome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9809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22483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EducationField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5206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EmployeeCount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699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EmployeeNumber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530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EnvironmentSatisfaction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89494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49585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HourlyRate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1575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JobInvolvement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34553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JobLevel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16861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JobRole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70173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JobSatisfaction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6011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MaritalStatus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5304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MonthlyIncome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5098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MonthlyRate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36770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NumCompaniesWorked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55806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Over18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76893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OverTime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5686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PercentSalaryHike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20203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PerformanceRating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48100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RelationshipSatisfaction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05595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StandardHours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03677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StockOptionLevel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0400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TotalWorkingYears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92527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TrainingTimesLastYear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071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5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24EA-A595-B848-8D7C-3B981054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2188-6AED-544A-9C0E-C70238DA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u="sng" dirty="0"/>
              <a:t>Quick Data Clean up</a:t>
            </a:r>
          </a:p>
          <a:p>
            <a:pPr marL="0" indent="0" algn="ctr">
              <a:buNone/>
            </a:pPr>
            <a:endParaRPr lang="en-US" sz="2400" u="sng" dirty="0"/>
          </a:p>
          <a:p>
            <a:r>
              <a:rPr lang="en-US" sz="1800" dirty="0"/>
              <a:t>Missing data: </a:t>
            </a:r>
          </a:p>
          <a:p>
            <a:pPr lvl="1"/>
            <a:r>
              <a:rPr lang="en-US" sz="1400" dirty="0"/>
              <a:t>I did not find any NA’s or missing data points in the Data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Column Dropped: </a:t>
            </a:r>
          </a:p>
          <a:p>
            <a:pPr lvl="1"/>
            <a:r>
              <a:rPr lang="en-US" sz="1400" dirty="0"/>
              <a:t>I dropped Over18, </a:t>
            </a:r>
            <a:r>
              <a:rPr lang="en-US" sz="1400" dirty="0" err="1"/>
              <a:t>EmployeeCount</a:t>
            </a:r>
            <a:r>
              <a:rPr lang="en-US" sz="1400" dirty="0"/>
              <a:t>,  and </a:t>
            </a:r>
            <a:r>
              <a:rPr lang="en-US" sz="1400" dirty="0" err="1"/>
              <a:t>StandardHours</a:t>
            </a:r>
            <a:r>
              <a:rPr lang="en-US" sz="1400" dirty="0"/>
              <a:t> from my </a:t>
            </a:r>
            <a:r>
              <a:rPr lang="en-US" sz="1400" dirty="0" err="1"/>
              <a:t>dataframe</a:t>
            </a:r>
            <a:r>
              <a:rPr lang="en-US" sz="1400" dirty="0"/>
              <a:t> because they brought issues when I ran my feature important function. But I think the main reason is because they had one level.</a:t>
            </a:r>
          </a:p>
          <a:p>
            <a:pPr lvl="1"/>
            <a:endParaRPr lang="en-US" sz="10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228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9B10-3793-D343-B7C6-508E9B9E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4CF8-26C7-0443-8167-1E724D25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make this relatable, below are the three leading factors that will lead me to attrition:</a:t>
            </a:r>
          </a:p>
          <a:p>
            <a:pPr lvl="1"/>
            <a:r>
              <a:rPr lang="en-US" sz="1400" dirty="0"/>
              <a:t>Age – Since I am over 30, if I feel I a haven’t made any upward mobility at my Job then I will feel depressed and held back.</a:t>
            </a:r>
          </a:p>
          <a:p>
            <a:pPr lvl="1"/>
            <a:r>
              <a:rPr lang="en-US" sz="1400" dirty="0"/>
              <a:t>Monthly Income – Since bills are getting expensive, I would like my salary to take into account my expenses.</a:t>
            </a:r>
          </a:p>
          <a:p>
            <a:pPr lvl="1"/>
            <a:r>
              <a:rPr lang="en-US" sz="1400" dirty="0"/>
              <a:t> Job Satisfaction – This is important, because I would like a reason to wake up early in the morning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So my Hypothesis is – Age, Monthly Income and Job Satisfaction are going to be one of the features used in my Machine learning models 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101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2530-00D0-4542-BDA3-C18507ED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450850"/>
            <a:ext cx="8229600" cy="586409"/>
          </a:xfrm>
        </p:spPr>
        <p:txBody>
          <a:bodyPr anchor="ctr"/>
          <a:lstStyle/>
          <a:p>
            <a:r>
              <a:rPr lang="en-US" sz="3200" dirty="0"/>
              <a:t>EDA on factors I think lead to attrition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733A-11FE-2F4A-87A2-4A3D8C97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u="sng" dirty="0"/>
              <a:t>EDA on all my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6961C-FD06-2948-8983-2F52887E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1881188"/>
            <a:ext cx="842838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8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1970-AECA-D040-AE77-23136ED1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559B-C657-744E-A9FE-146F9CA98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Age vs Attrition</a:t>
            </a:r>
          </a:p>
          <a:p>
            <a:endParaRPr lang="en-US" sz="2000" u="sng" dirty="0"/>
          </a:p>
          <a:p>
            <a:endParaRPr lang="en-US" sz="20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3009-FDCC-214A-B47C-8F07B28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4" y="2186609"/>
            <a:ext cx="6828182" cy="3409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61F50-965D-6140-BC14-84B8330A6BFB}"/>
              </a:ext>
            </a:extLst>
          </p:cNvPr>
          <p:cNvSpPr txBox="1"/>
          <p:nvPr/>
        </p:nvSpPr>
        <p:spPr>
          <a:xfrm>
            <a:off x="745436" y="5893098"/>
            <a:ext cx="740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darker histogram is a little bit right skewed, because younger employees have a higher rate of attrition</a:t>
            </a:r>
          </a:p>
        </p:txBody>
      </p:sp>
    </p:spTree>
    <p:extLst>
      <p:ext uri="{BB962C8B-B14F-4D97-AF65-F5344CB8AC3E}">
        <p14:creationId xmlns:p14="http://schemas.microsoft.com/office/powerpoint/2010/main" val="206522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35C6-DDAF-C843-84B8-E65F526D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03331-7C0B-5547-B8DB-1E8728DC6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Age vs Monthly Income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49AA-B91B-094A-A323-39CCCEC4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4" y="1984685"/>
            <a:ext cx="6102626" cy="3756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5F12A1-BB72-9A46-B6F5-5DDF6F616B86}"/>
              </a:ext>
            </a:extLst>
          </p:cNvPr>
          <p:cNvSpPr/>
          <p:nvPr/>
        </p:nvSpPr>
        <p:spPr>
          <a:xfrm>
            <a:off x="1470991" y="5741676"/>
            <a:ext cx="5874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the above graph you can see why younger employees have a high rate of attrition. They are paid less!!!</a:t>
            </a:r>
          </a:p>
        </p:txBody>
      </p:sp>
    </p:spTree>
    <p:extLst>
      <p:ext uri="{BB962C8B-B14F-4D97-AF65-F5344CB8AC3E}">
        <p14:creationId xmlns:p14="http://schemas.microsoft.com/office/powerpoint/2010/main" val="507211912"/>
      </p:ext>
    </p:extLst>
  </p:cSld>
  <p:clrMapOvr>
    <a:masterClrMapping/>
  </p:clrMapOvr>
</p:sld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4902</TotalTime>
  <Words>924</Words>
  <Application>Microsoft Macintosh PowerPoint</Application>
  <PresentationFormat>On-screen Show (4:3)</PresentationFormat>
  <Paragraphs>179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Georgia</vt:lpstr>
      <vt:lpstr>1_Body Slides</vt:lpstr>
      <vt:lpstr>PowerPoint Presentation</vt:lpstr>
      <vt:lpstr>Factors That Lead to Attrition Presentation</vt:lpstr>
      <vt:lpstr>Discussion Points</vt:lpstr>
      <vt:lpstr>Our Data Source</vt:lpstr>
      <vt:lpstr>Our Data Source</vt:lpstr>
      <vt:lpstr>Hypothesis</vt:lpstr>
      <vt:lpstr>EDA on factors I think lead to attrition </vt:lpstr>
      <vt:lpstr>EDA on factors I think lead to attrition</vt:lpstr>
      <vt:lpstr>EDA on factors I think lead to attrition</vt:lpstr>
      <vt:lpstr>EDA on factors I think lead to attrition</vt:lpstr>
      <vt:lpstr>EDA on factors I think lead to attrition</vt:lpstr>
      <vt:lpstr>EDA on factors I think lead to attrition</vt:lpstr>
      <vt:lpstr>Attrition Prediction Model</vt:lpstr>
      <vt:lpstr>Attrition Prediction Model</vt:lpstr>
      <vt:lpstr>Attrition Prediction Model</vt:lpstr>
      <vt:lpstr>Attrition Prediction Model</vt:lpstr>
      <vt:lpstr>Monthly Income Prediction Model </vt:lpstr>
      <vt:lpstr>Monthly Income Prediction Model </vt:lpstr>
      <vt:lpstr>Monthly Income Prediction Model</vt:lpstr>
      <vt:lpstr>My factors vs Model Selection features </vt:lpstr>
      <vt:lpstr>Attrition prediction for my work environment 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Live Session</dc:title>
  <dc:creator>Microsoft Office User</dc:creator>
  <cp:lastModifiedBy>Kimari, Muchigi</cp:lastModifiedBy>
  <cp:revision>166</cp:revision>
  <dcterms:created xsi:type="dcterms:W3CDTF">2019-09-04T20:15:17Z</dcterms:created>
  <dcterms:modified xsi:type="dcterms:W3CDTF">2019-12-05T19:42:13Z</dcterms:modified>
</cp:coreProperties>
</file>